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0"/>
  </p:notesMasterIdLst>
  <p:sldIdLst>
    <p:sldId id="340" r:id="rId2"/>
    <p:sldId id="359" r:id="rId3"/>
    <p:sldId id="360" r:id="rId4"/>
    <p:sldId id="361" r:id="rId5"/>
    <p:sldId id="362" r:id="rId6"/>
    <p:sldId id="363" r:id="rId7"/>
    <p:sldId id="364" r:id="rId8"/>
    <p:sldId id="372" r:id="rId9"/>
  </p:sldIdLst>
  <p:sldSz cx="12192000" cy="6858000"/>
  <p:notesSz cx="6858000" cy="931386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83488" autoAdjust="0"/>
  </p:normalViewPr>
  <p:slideViewPr>
    <p:cSldViewPr snapToGrid="0">
      <p:cViewPr varScale="1">
        <p:scale>
          <a:sx n="72" d="100"/>
          <a:sy n="72" d="100"/>
        </p:scale>
        <p:origin x="660"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2.png>
</file>

<file path=ppt/media/image3.png>
</file>

<file path=ppt/media/image4.jp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7311"/>
          </a:xfrm>
          <a:prstGeom prst="rect">
            <a:avLst/>
          </a:prstGeom>
        </p:spPr>
        <p:txBody>
          <a:bodyPr vert="horz" lIns="91440" tIns="45720" rIns="91440" bIns="45720" rtlCol="0"/>
          <a:lstStyle>
            <a:lvl1pPr algn="l">
              <a:defRPr sz="1200"/>
            </a:lvl1pPr>
          </a:lstStyle>
          <a:p>
            <a:endParaRPr lang="en-CA" dirty="0"/>
          </a:p>
        </p:txBody>
      </p:sp>
      <p:sp>
        <p:nvSpPr>
          <p:cNvPr id="3" name="Date Placeholder 2"/>
          <p:cNvSpPr>
            <a:spLocks noGrp="1"/>
          </p:cNvSpPr>
          <p:nvPr>
            <p:ph type="dt" idx="1"/>
          </p:nvPr>
        </p:nvSpPr>
        <p:spPr>
          <a:xfrm>
            <a:off x="3884613" y="0"/>
            <a:ext cx="2971800" cy="467311"/>
          </a:xfrm>
          <a:prstGeom prst="rect">
            <a:avLst/>
          </a:prstGeom>
        </p:spPr>
        <p:txBody>
          <a:bodyPr vert="horz" lIns="91440" tIns="45720" rIns="91440" bIns="45720" rtlCol="0"/>
          <a:lstStyle>
            <a:lvl1pPr algn="r">
              <a:defRPr sz="1200"/>
            </a:lvl1pPr>
          </a:lstStyle>
          <a:p>
            <a:fld id="{C303AC02-24A6-4999-88CB-EB0B2C9A5679}" type="datetimeFigureOut">
              <a:rPr lang="en-CA" smtClean="0"/>
              <a:t>2018-02-20</a:t>
            </a:fld>
            <a:endParaRPr lang="en-CA" dirty="0"/>
          </a:p>
        </p:txBody>
      </p:sp>
      <p:sp>
        <p:nvSpPr>
          <p:cNvPr id="4" name="Slide Image Placeholder 3"/>
          <p:cNvSpPr>
            <a:spLocks noGrp="1" noRot="1" noChangeAspect="1"/>
          </p:cNvSpPr>
          <p:nvPr>
            <p:ph type="sldImg" idx="2"/>
          </p:nvPr>
        </p:nvSpPr>
        <p:spPr>
          <a:xfrm>
            <a:off x="635000" y="1163638"/>
            <a:ext cx="5588000" cy="3143250"/>
          </a:xfrm>
          <a:prstGeom prst="rect">
            <a:avLst/>
          </a:prstGeom>
          <a:noFill/>
          <a:ln w="12700">
            <a:solidFill>
              <a:prstClr val="black"/>
            </a:solidFill>
          </a:ln>
        </p:spPr>
        <p:txBody>
          <a:bodyPr vert="horz" lIns="91440" tIns="45720" rIns="91440" bIns="45720" rtlCol="0" anchor="ctr"/>
          <a:lstStyle/>
          <a:p>
            <a:endParaRPr lang="en-CA" dirty="0"/>
          </a:p>
        </p:txBody>
      </p:sp>
      <p:sp>
        <p:nvSpPr>
          <p:cNvPr id="5" name="Notes Placeholder 4"/>
          <p:cNvSpPr>
            <a:spLocks noGrp="1"/>
          </p:cNvSpPr>
          <p:nvPr>
            <p:ph type="body" sz="quarter" idx="3"/>
          </p:nvPr>
        </p:nvSpPr>
        <p:spPr>
          <a:xfrm>
            <a:off x="685800" y="4482296"/>
            <a:ext cx="5486400" cy="366733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846554"/>
            <a:ext cx="2971800" cy="467310"/>
          </a:xfrm>
          <a:prstGeom prst="rect">
            <a:avLst/>
          </a:prstGeom>
        </p:spPr>
        <p:txBody>
          <a:bodyPr vert="horz" lIns="91440" tIns="45720" rIns="91440" bIns="45720" rtlCol="0" anchor="b"/>
          <a:lstStyle>
            <a:lvl1pPr algn="l">
              <a:defRPr sz="1200"/>
            </a:lvl1pPr>
          </a:lstStyle>
          <a:p>
            <a:endParaRPr lang="en-CA" dirty="0"/>
          </a:p>
        </p:txBody>
      </p:sp>
      <p:sp>
        <p:nvSpPr>
          <p:cNvPr id="7" name="Slide Number Placeholder 6"/>
          <p:cNvSpPr>
            <a:spLocks noGrp="1"/>
          </p:cNvSpPr>
          <p:nvPr>
            <p:ph type="sldNum" sz="quarter" idx="5"/>
          </p:nvPr>
        </p:nvSpPr>
        <p:spPr>
          <a:xfrm>
            <a:off x="3884613" y="8846554"/>
            <a:ext cx="2971800" cy="467310"/>
          </a:xfrm>
          <a:prstGeom prst="rect">
            <a:avLst/>
          </a:prstGeom>
        </p:spPr>
        <p:txBody>
          <a:bodyPr vert="horz" lIns="91440" tIns="45720" rIns="91440" bIns="45720" rtlCol="0" anchor="b"/>
          <a:lstStyle>
            <a:lvl1pPr algn="r">
              <a:defRPr sz="1200"/>
            </a:lvl1pPr>
          </a:lstStyle>
          <a:p>
            <a:fld id="{2667CBD7-CE84-4F75-B7A2-956912C434D1}" type="slidenum">
              <a:rPr lang="en-CA" smtClean="0"/>
              <a:t>‹#›</a:t>
            </a:fld>
            <a:endParaRPr lang="en-CA" dirty="0"/>
          </a:p>
        </p:txBody>
      </p:sp>
    </p:spTree>
    <p:extLst>
      <p:ext uri="{BB962C8B-B14F-4D97-AF65-F5344CB8AC3E}">
        <p14:creationId xmlns:p14="http://schemas.microsoft.com/office/powerpoint/2010/main" val="9036231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67" name="Rectangle 66"/>
          <p:cNvSpPr/>
          <p:nvPr userDrawn="1"/>
        </p:nvSpPr>
        <p:spPr>
          <a:xfrm>
            <a:off x="1147763" y="-2"/>
            <a:ext cx="452437"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userDrawn="1"/>
        </p:nvSpPr>
        <p:spPr>
          <a:xfrm>
            <a:off x="0" y="-1"/>
            <a:ext cx="1166813"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EAB752F0-930C-47F7-97B5-B580328031DA}" type="datetime1">
              <a:rPr lang="en-US" smtClean="0"/>
              <a:t>2/20/2018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r>
              <a:rPr lang="en-CA" dirty="0"/>
              <a:t>COPYRIGHT ROBO-GEEK INC APRIL 30 2015</a:t>
            </a:r>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pPr/>
              <a:t>‹#›</a:t>
            </a:fld>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732233" y="4481513"/>
            <a:ext cx="1281144" cy="233297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208B0A-B4C4-40E8-92DC-9BD1AAECBDE0}" type="datetime1">
              <a:rPr lang="en-US" smtClean="0"/>
              <a:t>2/20/2018</a:t>
            </a:fld>
            <a:endParaRPr lang="en-US" dirty="0"/>
          </a:p>
        </p:txBody>
      </p:sp>
      <p:sp>
        <p:nvSpPr>
          <p:cNvPr id="6" name="Footer Placeholder 5"/>
          <p:cNvSpPr>
            <a:spLocks noGrp="1"/>
          </p:cNvSpPr>
          <p:nvPr>
            <p:ph type="ftr" sz="quarter" idx="11"/>
          </p:nvPr>
        </p:nvSpPr>
        <p:spPr/>
        <p:txBody>
          <a:bodyPr/>
          <a:lstStyle/>
          <a:p>
            <a:r>
              <a:rPr lang="en-CA" dirty="0"/>
              <a:t>COPYRIGHT ROBO-GEEK INC APRIL 30 2015</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8F8238D-F27F-4D8B-8BA9-CDB72F87AC70}" type="datetime1">
              <a:rPr lang="en-US" smtClean="0"/>
              <a:t>2/20/2018</a:t>
            </a:fld>
            <a:endParaRPr lang="en-US" dirty="0"/>
          </a:p>
        </p:txBody>
      </p:sp>
      <p:sp>
        <p:nvSpPr>
          <p:cNvPr id="6" name="Footer Placeholder 5"/>
          <p:cNvSpPr>
            <a:spLocks noGrp="1"/>
          </p:cNvSpPr>
          <p:nvPr>
            <p:ph type="ftr" sz="quarter" idx="11"/>
          </p:nvPr>
        </p:nvSpPr>
        <p:spPr/>
        <p:txBody>
          <a:bodyPr/>
          <a:lstStyle/>
          <a:p>
            <a:r>
              <a:rPr lang="en-CA" dirty="0"/>
              <a:t>COPYRIGHT ROBO-GEEK INC APRIL 30 2015</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C7233F-5BDC-49C1-9EFA-B7DEAA050FDB}" type="datetime1">
              <a:rPr lang="en-US" smtClean="0"/>
              <a:t>2/20/2018</a:t>
            </a:fld>
            <a:endParaRPr lang="en-US" dirty="0"/>
          </a:p>
        </p:txBody>
      </p:sp>
      <p:sp>
        <p:nvSpPr>
          <p:cNvPr id="6" name="Footer Placeholder 5"/>
          <p:cNvSpPr>
            <a:spLocks noGrp="1"/>
          </p:cNvSpPr>
          <p:nvPr>
            <p:ph type="ftr" sz="quarter" idx="11"/>
          </p:nvPr>
        </p:nvSpPr>
        <p:spPr/>
        <p:txBody>
          <a:bodyPr/>
          <a:lstStyle/>
          <a:p>
            <a:r>
              <a:rPr lang="en-CA" dirty="0"/>
              <a:t>COPYRIGHT ROBO-GEEK INC APRIL 30 2015</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64B8EC-FFED-40F8-B14B-2E8DA252C5CB}" type="datetime1">
              <a:rPr lang="en-US" smtClean="0"/>
              <a:t>2/20/2018</a:t>
            </a:fld>
            <a:endParaRPr lang="en-US" dirty="0"/>
          </a:p>
        </p:txBody>
      </p:sp>
      <p:sp>
        <p:nvSpPr>
          <p:cNvPr id="6" name="Footer Placeholder 5"/>
          <p:cNvSpPr>
            <a:spLocks noGrp="1"/>
          </p:cNvSpPr>
          <p:nvPr>
            <p:ph type="ftr" sz="quarter" idx="11"/>
          </p:nvPr>
        </p:nvSpPr>
        <p:spPr/>
        <p:txBody>
          <a:bodyPr/>
          <a:lstStyle/>
          <a:p>
            <a:r>
              <a:rPr lang="en-CA" dirty="0"/>
              <a:t>COPYRIGHT ROBO-GEEK INC APRIL 30 2015</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20C842-1B5D-4D5F-975D-9E00AAAD5383}" type="datetime1">
              <a:rPr lang="en-US" smtClean="0"/>
              <a:t>2/20/2018</a:t>
            </a:fld>
            <a:endParaRPr lang="en-US" dirty="0"/>
          </a:p>
        </p:txBody>
      </p:sp>
      <p:sp>
        <p:nvSpPr>
          <p:cNvPr id="4" name="Footer Placeholder 3"/>
          <p:cNvSpPr>
            <a:spLocks noGrp="1"/>
          </p:cNvSpPr>
          <p:nvPr>
            <p:ph type="ftr" sz="quarter" idx="11"/>
          </p:nvPr>
        </p:nvSpPr>
        <p:spPr/>
        <p:txBody>
          <a:bodyPr/>
          <a:lstStyle/>
          <a:p>
            <a:r>
              <a:rPr lang="en-CA" dirty="0"/>
              <a:t>COPYRIGHT ROBO-GEEK INC APRIL 30 2015</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BDA6B70-5116-4BA0-A838-C442856D334D}" type="datetime1">
              <a:rPr lang="en-US" smtClean="0"/>
              <a:t>2/20/2018</a:t>
            </a:fld>
            <a:endParaRPr lang="en-US" dirty="0"/>
          </a:p>
        </p:txBody>
      </p:sp>
      <p:sp>
        <p:nvSpPr>
          <p:cNvPr id="4" name="Footer Placeholder 3"/>
          <p:cNvSpPr>
            <a:spLocks noGrp="1"/>
          </p:cNvSpPr>
          <p:nvPr>
            <p:ph type="ftr" sz="quarter" idx="11"/>
          </p:nvPr>
        </p:nvSpPr>
        <p:spPr/>
        <p:txBody>
          <a:bodyPr/>
          <a:lstStyle/>
          <a:p>
            <a:r>
              <a:rPr lang="en-CA" dirty="0"/>
              <a:t>COPYRIGHT ROBO-GEEK INC APRIL 30 2015</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4F39A6-353B-4FFC-94B5-EBDEB8099AA2}" type="datetime1">
              <a:rPr lang="en-US" smtClean="0"/>
              <a:t>2/20/2018</a:t>
            </a:fld>
            <a:endParaRPr lang="en-US" dirty="0"/>
          </a:p>
        </p:txBody>
      </p:sp>
      <p:sp>
        <p:nvSpPr>
          <p:cNvPr id="5" name="Footer Placeholder 4"/>
          <p:cNvSpPr>
            <a:spLocks noGrp="1"/>
          </p:cNvSpPr>
          <p:nvPr>
            <p:ph type="ftr" sz="quarter" idx="11"/>
          </p:nvPr>
        </p:nvSpPr>
        <p:spPr/>
        <p:txBody>
          <a:bodyPr/>
          <a:lstStyle/>
          <a:p>
            <a:r>
              <a:rPr lang="en-CA" dirty="0"/>
              <a:t>COPYRIGHT ROBO-GEEK INC APRIL 30 2015</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27EB92-559F-4552-B7C2-4646F6869583}" type="datetime1">
              <a:rPr lang="en-US" smtClean="0"/>
              <a:t>2/20/2018</a:t>
            </a:fld>
            <a:endParaRPr lang="en-US" dirty="0"/>
          </a:p>
        </p:txBody>
      </p:sp>
      <p:sp>
        <p:nvSpPr>
          <p:cNvPr id="5" name="Footer Placeholder 4"/>
          <p:cNvSpPr>
            <a:spLocks noGrp="1"/>
          </p:cNvSpPr>
          <p:nvPr>
            <p:ph type="ftr" sz="quarter" idx="11"/>
          </p:nvPr>
        </p:nvSpPr>
        <p:spPr/>
        <p:txBody>
          <a:bodyPr/>
          <a:lstStyle/>
          <a:p>
            <a:r>
              <a:rPr lang="en-CA" dirty="0"/>
              <a:t>COPYRIGHT ROBO-GEEK INC APRIL 30 2015</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B6E40B-4ADF-4104-AF86-7B9FB22A7046}" type="datetime1">
              <a:rPr lang="en-US" smtClean="0"/>
              <a:t>2/20/2018</a:t>
            </a:fld>
            <a:endParaRPr lang="en-US" dirty="0"/>
          </a:p>
        </p:txBody>
      </p:sp>
      <p:sp>
        <p:nvSpPr>
          <p:cNvPr id="5" name="Footer Placeholder 4"/>
          <p:cNvSpPr>
            <a:spLocks noGrp="1"/>
          </p:cNvSpPr>
          <p:nvPr>
            <p:ph type="ftr" sz="quarter" idx="11"/>
          </p:nvPr>
        </p:nvSpPr>
        <p:spPr/>
        <p:txBody>
          <a:bodyPr/>
          <a:lstStyle/>
          <a:p>
            <a:r>
              <a:rPr lang="en-CA" dirty="0"/>
              <a:t>COPYRIGHT ROBO-GEEK INC APRIL 30 2015</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EDE4A4-BC22-40EA-BD9A-7843569AA03B}" type="datetime1">
              <a:rPr lang="en-US" smtClean="0"/>
              <a:t>2/20/2018</a:t>
            </a:fld>
            <a:endParaRPr lang="en-US" dirty="0"/>
          </a:p>
        </p:txBody>
      </p:sp>
      <p:sp>
        <p:nvSpPr>
          <p:cNvPr id="5" name="Footer Placeholder 4"/>
          <p:cNvSpPr>
            <a:spLocks noGrp="1"/>
          </p:cNvSpPr>
          <p:nvPr>
            <p:ph type="ftr" sz="quarter" idx="11"/>
          </p:nvPr>
        </p:nvSpPr>
        <p:spPr/>
        <p:txBody>
          <a:bodyPr/>
          <a:lstStyle/>
          <a:p>
            <a:r>
              <a:rPr lang="en-CA" dirty="0"/>
              <a:t>COPYRIGHT ROBO-GEEK INC APRIL 30 2015</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EA7C323-129E-4857-B0F4-DD63C673000B}" type="datetime1">
              <a:rPr lang="en-US" smtClean="0"/>
              <a:t>2/20/2018</a:t>
            </a:fld>
            <a:endParaRPr lang="en-US" dirty="0"/>
          </a:p>
        </p:txBody>
      </p:sp>
      <p:sp>
        <p:nvSpPr>
          <p:cNvPr id="6" name="Footer Placeholder 5"/>
          <p:cNvSpPr>
            <a:spLocks noGrp="1"/>
          </p:cNvSpPr>
          <p:nvPr>
            <p:ph type="ftr" sz="quarter" idx="11"/>
          </p:nvPr>
        </p:nvSpPr>
        <p:spPr/>
        <p:txBody>
          <a:bodyPr/>
          <a:lstStyle/>
          <a:p>
            <a:r>
              <a:rPr lang="en-CA" dirty="0"/>
              <a:t>COPYRIGHT ROBO-GEEK INC APRIL 30 2015</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6A9EF39-0DDF-4543-9EA7-CD140CD434A6}" type="datetime1">
              <a:rPr lang="en-US" smtClean="0"/>
              <a:t>2/20/2018</a:t>
            </a:fld>
            <a:endParaRPr lang="en-US" dirty="0"/>
          </a:p>
        </p:txBody>
      </p:sp>
      <p:sp>
        <p:nvSpPr>
          <p:cNvPr id="8" name="Footer Placeholder 7"/>
          <p:cNvSpPr>
            <a:spLocks noGrp="1"/>
          </p:cNvSpPr>
          <p:nvPr>
            <p:ph type="ftr" sz="quarter" idx="11"/>
          </p:nvPr>
        </p:nvSpPr>
        <p:spPr/>
        <p:txBody>
          <a:bodyPr/>
          <a:lstStyle/>
          <a:p>
            <a:r>
              <a:rPr lang="en-CA" dirty="0"/>
              <a:t>COPYRIGHT ROBO-GEEK INC APRIL 30 2015</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412AE2-87C4-4F19-91D8-70AE5B8A18CD}" type="datetime1">
              <a:rPr lang="en-US" smtClean="0"/>
              <a:t>2/20/2018</a:t>
            </a:fld>
            <a:endParaRPr lang="en-US" dirty="0"/>
          </a:p>
        </p:txBody>
      </p:sp>
      <p:sp>
        <p:nvSpPr>
          <p:cNvPr id="4" name="Footer Placeholder 3"/>
          <p:cNvSpPr>
            <a:spLocks noGrp="1"/>
          </p:cNvSpPr>
          <p:nvPr>
            <p:ph type="ftr" sz="quarter" idx="11"/>
          </p:nvPr>
        </p:nvSpPr>
        <p:spPr/>
        <p:txBody>
          <a:bodyPr/>
          <a:lstStyle/>
          <a:p>
            <a:r>
              <a:rPr lang="en-CA" dirty="0"/>
              <a:t>COPYRIGHT ROBO-GEEK INC APRIL 30 2015</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6115EF-5701-4F01-9E13-6D3F5E505028}" type="datetime1">
              <a:rPr lang="en-US" smtClean="0"/>
              <a:t>2/20/2018</a:t>
            </a:fld>
            <a:endParaRPr lang="en-US" dirty="0"/>
          </a:p>
        </p:txBody>
      </p:sp>
      <p:sp>
        <p:nvSpPr>
          <p:cNvPr id="3" name="Footer Placeholder 2"/>
          <p:cNvSpPr>
            <a:spLocks noGrp="1"/>
          </p:cNvSpPr>
          <p:nvPr>
            <p:ph type="ftr" sz="quarter" idx="11"/>
          </p:nvPr>
        </p:nvSpPr>
        <p:spPr/>
        <p:txBody>
          <a:bodyPr/>
          <a:lstStyle/>
          <a:p>
            <a:r>
              <a:rPr lang="en-CA" dirty="0"/>
              <a:t>COPYRIGHT ROBO-GEEK INC APRIL 30 2015</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05DC97-DC3B-44E1-8C77-B195B51925C5}" type="datetime1">
              <a:rPr lang="en-US" smtClean="0"/>
              <a:t>2/20/2018</a:t>
            </a:fld>
            <a:endParaRPr lang="en-US" dirty="0"/>
          </a:p>
        </p:txBody>
      </p:sp>
      <p:sp>
        <p:nvSpPr>
          <p:cNvPr id="6" name="Footer Placeholder 5"/>
          <p:cNvSpPr>
            <a:spLocks noGrp="1"/>
          </p:cNvSpPr>
          <p:nvPr>
            <p:ph type="ftr" sz="quarter" idx="11"/>
          </p:nvPr>
        </p:nvSpPr>
        <p:spPr/>
        <p:txBody>
          <a:bodyPr/>
          <a:lstStyle/>
          <a:p>
            <a:r>
              <a:rPr lang="en-CA" dirty="0"/>
              <a:t>COPYRIGHT ROBO-GEEK INC APRIL 30 2015</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071CB6-44B8-4BE0-9F30-EABBEEBE8E2F}" type="datetime1">
              <a:rPr lang="en-US" smtClean="0"/>
              <a:t>2/20/2018</a:t>
            </a:fld>
            <a:endParaRPr lang="en-US" dirty="0"/>
          </a:p>
        </p:txBody>
      </p:sp>
      <p:sp>
        <p:nvSpPr>
          <p:cNvPr id="6" name="Footer Placeholder 5"/>
          <p:cNvSpPr>
            <a:spLocks noGrp="1"/>
          </p:cNvSpPr>
          <p:nvPr>
            <p:ph type="ftr" sz="quarter" idx="11"/>
          </p:nvPr>
        </p:nvSpPr>
        <p:spPr/>
        <p:txBody>
          <a:bodyPr/>
          <a:lstStyle/>
          <a:p>
            <a:r>
              <a:rPr lang="en-CA" dirty="0"/>
              <a:t>COPYRIGHT ROBO-GEEK INC APRIL 30 2015</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1" name="Rectangle 50"/>
          <p:cNvSpPr/>
          <p:nvPr/>
        </p:nvSpPr>
        <p:spPr>
          <a:xfrm>
            <a:off x="621799" y="-9192"/>
            <a:ext cx="133350" cy="68671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p:cNvSpPr/>
          <p:nvPr/>
        </p:nvSpPr>
        <p:spPr>
          <a:xfrm>
            <a:off x="-18216" y="-9192"/>
            <a:ext cx="630991" cy="68671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p:cNvGrpSpPr/>
          <p:nvPr/>
        </p:nvGrpSpPr>
        <p:grpSpPr>
          <a:xfrm>
            <a:off x="-18216" y="-9192"/>
            <a:ext cx="12192003" cy="6867193"/>
            <a:chOff x="-18216" y="-9192"/>
            <a:chExt cx="12192003" cy="6867193"/>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8216" y="-9192"/>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p:nvPr/>
          </p:nvGrpSpPr>
          <p:grpSpPr>
            <a:xfrm>
              <a:off x="-14288" y="0"/>
              <a:ext cx="1220788" cy="6858001"/>
              <a:chOff x="-14288" y="0"/>
              <a:chExt cx="1220788" cy="6858001"/>
            </a:xfrm>
            <a:gradFill flip="none" rotWithShape="1">
              <a:gsLst>
                <a:gs pos="0">
                  <a:schemeClr val="tx2"/>
                </a:gs>
                <a:gs pos="100000">
                  <a:schemeClr val="tx2">
                    <a:lumMod val="5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r>
              <a:rPr lang="en-US" dirty="0"/>
              <a:t>Add Title</a:t>
            </a:r>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4FB62B-9550-414E-AE13-5CE4720ADE66}" type="datetime1">
              <a:rPr lang="en-US" smtClean="0"/>
              <a:t>2/20/2018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n-CA" dirty="0"/>
              <a:t>COPYRIGHT ROBO-GEEK INC APRIL 30 2015</a:t>
            </a:r>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pic>
        <p:nvPicPr>
          <p:cNvPr id="48" name="Picture 47"/>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1112151" y="4951785"/>
            <a:ext cx="996894" cy="181535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3600" kern="1200" cap="all" baseline="0">
          <a:solidFill>
            <a:schemeClr val="tx1"/>
          </a:solidFill>
          <a:latin typeface="Copperplate Gothic Bold" panose="020E0705020206020404" pitchFamily="34" charset="0"/>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lumMod val="50000"/>
              <a:lumOff val="50000"/>
            </a:schemeClr>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tackoverflow.com/q/43697440" TargetMode="External"/><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hyperlink" Target="https://creativecommons.org/licenses/by-sa/3.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https://github.com/mithi/vehicle-tracking-2"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media" Target="../media/media3.mp4"/><Relationship Id="rId7" Type="http://schemas.openxmlformats.org/officeDocument/2006/relationships/image" Target="../media/image11.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0.png"/><Relationship Id="rId5" Type="http://schemas.openxmlformats.org/officeDocument/2006/relationships/slideLayout" Target="../slideLayouts/slideLayout7.xml"/><Relationship Id="rId4" Type="http://schemas.openxmlformats.org/officeDocument/2006/relationships/video" Target="../media/media3.mp4"/></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1122363"/>
            <a:ext cx="8791575" cy="1620837"/>
          </a:xfrm>
        </p:spPr>
        <p:txBody>
          <a:bodyPr>
            <a:normAutofit/>
          </a:bodyPr>
          <a:lstStyle/>
          <a:p>
            <a:r>
              <a:rPr lang="en-US" sz="5400" dirty="0">
                <a:solidFill>
                  <a:schemeClr val="accent1">
                    <a:lumMod val="75000"/>
                  </a:schemeClr>
                </a:solidFill>
              </a:rPr>
              <a:t>SELF DRIVING CARs PART II</a:t>
            </a:r>
          </a:p>
        </p:txBody>
      </p:sp>
      <p:grpSp>
        <p:nvGrpSpPr>
          <p:cNvPr id="10" name="Group 9">
            <a:extLst>
              <a:ext uri="{FF2B5EF4-FFF2-40B4-BE49-F238E27FC236}">
                <a16:creationId xmlns:a16="http://schemas.microsoft.com/office/drawing/2014/main" id="{DA76BB45-2AAC-4EB0-96D3-A8FE72D02281}"/>
              </a:ext>
            </a:extLst>
          </p:cNvPr>
          <p:cNvGrpSpPr/>
          <p:nvPr/>
        </p:nvGrpSpPr>
        <p:grpSpPr>
          <a:xfrm>
            <a:off x="7620000" y="2182174"/>
            <a:ext cx="4219927" cy="2462397"/>
            <a:chOff x="7877140" y="2182174"/>
            <a:chExt cx="3962787" cy="2132893"/>
          </a:xfrm>
        </p:grpSpPr>
        <p:pic>
          <p:nvPicPr>
            <p:cNvPr id="8" name="Picture 7" descr="A close up of a highway&#10;&#10;Description generated with high confidence">
              <a:extLst>
                <a:ext uri="{FF2B5EF4-FFF2-40B4-BE49-F238E27FC236}">
                  <a16:creationId xmlns:a16="http://schemas.microsoft.com/office/drawing/2014/main" id="{59D46B2D-823B-4745-8C5B-B5A82180B2C9}"/>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9355" t="9281"/>
            <a:stretch/>
          </p:blipFill>
          <p:spPr>
            <a:xfrm>
              <a:off x="7877140" y="2182174"/>
              <a:ext cx="3962787" cy="1807853"/>
            </a:xfrm>
            <a:prstGeom prst="rect">
              <a:avLst/>
            </a:prstGeom>
          </p:spPr>
        </p:pic>
        <p:sp>
          <p:nvSpPr>
            <p:cNvPr id="9" name="TextBox 8">
              <a:extLst>
                <a:ext uri="{FF2B5EF4-FFF2-40B4-BE49-F238E27FC236}">
                  <a16:creationId xmlns:a16="http://schemas.microsoft.com/office/drawing/2014/main" id="{98C83A2C-A818-4ACC-9BEF-A73763BE48EF}"/>
                </a:ext>
              </a:extLst>
            </p:cNvPr>
            <p:cNvSpPr txBox="1"/>
            <p:nvPr/>
          </p:nvSpPr>
          <p:spPr>
            <a:xfrm>
              <a:off x="7877140" y="4084235"/>
              <a:ext cx="3710799" cy="230832"/>
            </a:xfrm>
            <a:prstGeom prst="rect">
              <a:avLst/>
            </a:prstGeom>
            <a:noFill/>
          </p:spPr>
          <p:txBody>
            <a:bodyPr wrap="square" rtlCol="0">
              <a:spAutoFit/>
            </a:bodyPr>
            <a:lstStyle/>
            <a:p>
              <a:r>
                <a:rPr lang="en-US" sz="900" dirty="0">
                  <a:hlinkClick r:id="rId3" tooltip="http://stackoverflow.com/q/43697440"/>
                </a:rPr>
                <a:t>This Photo</a:t>
              </a:r>
              <a:r>
                <a:rPr lang="en-US" sz="900" dirty="0"/>
                <a:t> by Unknown Author is licensed under </a:t>
              </a:r>
              <a:r>
                <a:rPr lang="en-US" sz="900" dirty="0">
                  <a:hlinkClick r:id="rId4" tooltip="https://creativecommons.org/licenses/by-sa/3.0/"/>
                </a:rPr>
                <a:t>CC BY-SA</a:t>
              </a:r>
              <a:endParaRPr lang="en-US" sz="900" dirty="0"/>
            </a:p>
          </p:txBody>
        </p:sp>
      </p:grpSp>
    </p:spTree>
    <p:extLst>
      <p:ext uri="{BB962C8B-B14F-4D97-AF65-F5344CB8AC3E}">
        <p14:creationId xmlns:p14="http://schemas.microsoft.com/office/powerpoint/2010/main" val="2070224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CF62B-6E01-44D7-B51B-1BF63634D4A1}"/>
              </a:ext>
            </a:extLst>
          </p:cNvPr>
          <p:cNvSpPr>
            <a:spLocks noGrp="1"/>
          </p:cNvSpPr>
          <p:nvPr>
            <p:ph type="title"/>
          </p:nvPr>
        </p:nvSpPr>
        <p:spPr/>
        <p:txBody>
          <a:bodyPr/>
          <a:lstStyle/>
          <a:p>
            <a:r>
              <a:rPr lang="en-US" dirty="0">
                <a:solidFill>
                  <a:srgbClr val="C00000"/>
                </a:solidFill>
              </a:rPr>
              <a:t>Vehicle DETECTION</a:t>
            </a:r>
          </a:p>
        </p:txBody>
      </p:sp>
      <p:sp>
        <p:nvSpPr>
          <p:cNvPr id="4" name="Footer Placeholder 3">
            <a:extLst>
              <a:ext uri="{FF2B5EF4-FFF2-40B4-BE49-F238E27FC236}">
                <a16:creationId xmlns:a16="http://schemas.microsoft.com/office/drawing/2014/main" id="{B2284B20-A8B2-484C-A60A-0F20F21B1BDC}"/>
              </a:ext>
            </a:extLst>
          </p:cNvPr>
          <p:cNvSpPr>
            <a:spLocks noGrp="1"/>
          </p:cNvSpPr>
          <p:nvPr>
            <p:ph type="ftr" sz="quarter" idx="11"/>
          </p:nvPr>
        </p:nvSpPr>
        <p:spPr/>
        <p:txBody>
          <a:bodyPr/>
          <a:lstStyle/>
          <a:p>
            <a:r>
              <a:rPr lang="en-CA" dirty="0"/>
              <a:t>COPYRIGHT ROBO-GEEK INC APRIL 30 2015</a:t>
            </a:r>
            <a:endParaRPr lang="en-US" dirty="0"/>
          </a:p>
        </p:txBody>
      </p:sp>
    </p:spTree>
    <p:extLst>
      <p:ext uri="{BB962C8B-B14F-4D97-AF65-F5344CB8AC3E}">
        <p14:creationId xmlns:p14="http://schemas.microsoft.com/office/powerpoint/2010/main" val="5099949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C30167E-EDE9-4631-BD87-369058AB92FE}"/>
              </a:ext>
            </a:extLst>
          </p:cNvPr>
          <p:cNvSpPr>
            <a:spLocks noGrp="1"/>
          </p:cNvSpPr>
          <p:nvPr>
            <p:ph type="ftr" sz="quarter" idx="11"/>
          </p:nvPr>
        </p:nvSpPr>
        <p:spPr/>
        <p:txBody>
          <a:bodyPr/>
          <a:lstStyle/>
          <a:p>
            <a:r>
              <a:rPr lang="en-CA"/>
              <a:t>COPYRIGHT ROBO-GEEK INC APRIL 30 2015</a:t>
            </a:r>
            <a:endParaRPr lang="en-US" dirty="0"/>
          </a:p>
        </p:txBody>
      </p:sp>
      <p:sp>
        <p:nvSpPr>
          <p:cNvPr id="5" name="TextBox 4">
            <a:extLst>
              <a:ext uri="{FF2B5EF4-FFF2-40B4-BE49-F238E27FC236}">
                <a16:creationId xmlns:a16="http://schemas.microsoft.com/office/drawing/2014/main" id="{D885C270-BBD0-4B9D-885E-71C71352B7B2}"/>
              </a:ext>
            </a:extLst>
          </p:cNvPr>
          <p:cNvSpPr txBox="1"/>
          <p:nvPr/>
        </p:nvSpPr>
        <p:spPr>
          <a:xfrm>
            <a:off x="1141411" y="47981"/>
            <a:ext cx="9269915" cy="3016210"/>
          </a:xfrm>
          <a:prstGeom prst="rect">
            <a:avLst/>
          </a:prstGeom>
          <a:noFill/>
        </p:spPr>
        <p:txBody>
          <a:bodyPr wrap="square" rtlCol="0">
            <a:spAutoFit/>
          </a:bodyPr>
          <a:lstStyle/>
          <a:p>
            <a:r>
              <a:rPr lang="en-US" sz="2800" b="1" dirty="0"/>
              <a:t>Acknowledgment</a:t>
            </a:r>
            <a:r>
              <a:rPr lang="en-US" dirty="0"/>
              <a:t>:</a:t>
            </a:r>
          </a:p>
          <a:p>
            <a:endParaRPr lang="en-US" dirty="0"/>
          </a:p>
          <a:p>
            <a:r>
              <a:rPr lang="en-US" dirty="0"/>
              <a:t>The code for basic lane detection is from Mithi Sevilla. We used this as the foundation to write our tests. The repository can be found at:</a:t>
            </a:r>
          </a:p>
          <a:p>
            <a:endParaRPr lang="en-US" dirty="0">
              <a:hlinkClick r:id="rId4"/>
            </a:endParaRPr>
          </a:p>
          <a:p>
            <a:r>
              <a:rPr lang="en-US" dirty="0">
                <a:hlinkClick r:id="rId4"/>
              </a:rPr>
              <a:t>https://github.com/mithi/vehicle-tracking-2</a:t>
            </a:r>
            <a:endParaRPr lang="en-US" dirty="0"/>
          </a:p>
          <a:p>
            <a:endParaRPr lang="en-US" dirty="0"/>
          </a:p>
          <a:p>
            <a:r>
              <a:rPr lang="en-US" dirty="0"/>
              <a:t>Robo-Geek is always grateful to the open source community. Our project is also being shared in reprocity.</a:t>
            </a:r>
          </a:p>
          <a:p>
            <a:endParaRPr lang="en-US" dirty="0"/>
          </a:p>
        </p:txBody>
      </p:sp>
      <p:pic>
        <p:nvPicPr>
          <p:cNvPr id="6" name="Picture 5">
            <a:extLst>
              <a:ext uri="{FF2B5EF4-FFF2-40B4-BE49-F238E27FC236}">
                <a16:creationId xmlns:a16="http://schemas.microsoft.com/office/drawing/2014/main" id="{979B9367-A5AB-4F27-B76A-27F7AD40E8BB}"/>
              </a:ext>
            </a:extLst>
          </p:cNvPr>
          <p:cNvPicPr>
            <a:picLocks noChangeAspect="1"/>
          </p:cNvPicPr>
          <p:nvPr/>
        </p:nvPicPr>
        <p:blipFill>
          <a:blip r:embed="rId5"/>
          <a:stretch>
            <a:fillRect/>
          </a:stretch>
        </p:blipFill>
        <p:spPr>
          <a:xfrm>
            <a:off x="10606839" y="83219"/>
            <a:ext cx="1585161" cy="1585161"/>
          </a:xfrm>
          <a:prstGeom prst="rect">
            <a:avLst/>
          </a:prstGeom>
          <a:ln w="76200">
            <a:solidFill>
              <a:schemeClr val="accent2">
                <a:lumMod val="60000"/>
                <a:lumOff val="40000"/>
              </a:schemeClr>
            </a:solidFill>
          </a:ln>
        </p:spPr>
      </p:pic>
      <p:pic>
        <p:nvPicPr>
          <p:cNvPr id="7" name="vehicle_detection_output">
            <a:hlinkClick r:id="" action="ppaction://media"/>
            <a:extLst>
              <a:ext uri="{FF2B5EF4-FFF2-40B4-BE49-F238E27FC236}">
                <a16:creationId xmlns:a16="http://schemas.microsoft.com/office/drawing/2014/main" id="{995B5D47-444C-484C-9AD2-EA129E6C230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962400" y="2695075"/>
            <a:ext cx="6317546" cy="3553620"/>
          </a:xfrm>
          <a:prstGeom prst="rect">
            <a:avLst/>
          </a:prstGeom>
        </p:spPr>
      </p:pic>
    </p:spTree>
    <p:extLst>
      <p:ext uri="{BB962C8B-B14F-4D97-AF65-F5344CB8AC3E}">
        <p14:creationId xmlns:p14="http://schemas.microsoft.com/office/powerpoint/2010/main" val="2301154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FF79C6D-509B-4ABC-B833-9BC10CA26DF9}"/>
              </a:ext>
            </a:extLst>
          </p:cNvPr>
          <p:cNvSpPr>
            <a:spLocks noGrp="1"/>
          </p:cNvSpPr>
          <p:nvPr>
            <p:ph type="ftr" sz="quarter" idx="11"/>
          </p:nvPr>
        </p:nvSpPr>
        <p:spPr/>
        <p:txBody>
          <a:bodyPr/>
          <a:lstStyle/>
          <a:p>
            <a:r>
              <a:rPr lang="en-CA"/>
              <a:t>COPYRIGHT ROBO-GEEK INC APRIL 30 2015</a:t>
            </a:r>
            <a:endParaRPr lang="en-US" dirty="0"/>
          </a:p>
        </p:txBody>
      </p:sp>
      <p:sp>
        <p:nvSpPr>
          <p:cNvPr id="3" name="TextBox 2">
            <a:extLst>
              <a:ext uri="{FF2B5EF4-FFF2-40B4-BE49-F238E27FC236}">
                <a16:creationId xmlns:a16="http://schemas.microsoft.com/office/drawing/2014/main" id="{B0D93109-A7DF-488F-9714-D3910E785530}"/>
              </a:ext>
            </a:extLst>
          </p:cNvPr>
          <p:cNvSpPr txBox="1"/>
          <p:nvPr/>
        </p:nvSpPr>
        <p:spPr>
          <a:xfrm>
            <a:off x="1347035" y="404096"/>
            <a:ext cx="10122568" cy="2308324"/>
          </a:xfrm>
          <a:prstGeom prst="rect">
            <a:avLst/>
          </a:prstGeom>
          <a:noFill/>
        </p:spPr>
        <p:txBody>
          <a:bodyPr wrap="square" rtlCol="0">
            <a:spAutoFit/>
          </a:bodyPr>
          <a:lstStyle/>
          <a:p>
            <a:r>
              <a:rPr lang="en-US" b="1" dirty="0"/>
              <a:t> </a:t>
            </a:r>
            <a:r>
              <a:rPr lang="en-US" dirty="0"/>
              <a:t> </a:t>
            </a:r>
          </a:p>
          <a:p>
            <a:pPr lvl="0" fontAlgn="base"/>
            <a:r>
              <a:rPr lang="en-US" dirty="0"/>
              <a:t>1. Performed a Histogram of Oriented Gradients (HOG) feature extraction on a labeled training set of images </a:t>
            </a:r>
          </a:p>
          <a:p>
            <a:pPr lvl="0" fontAlgn="base"/>
            <a:r>
              <a:rPr lang="en-US" dirty="0"/>
              <a:t>2. Normalized these features and randomized a selection for training and testing a classifier </a:t>
            </a:r>
          </a:p>
          <a:p>
            <a:pPr lvl="0" fontAlgn="base"/>
            <a:r>
              <a:rPr lang="en-US" dirty="0"/>
              <a:t>3. The classifier trained and used for prediction is a Linear SVM classifier. Using a sliding-window algorithm, the trained classifier to search for vehicles in images </a:t>
            </a:r>
          </a:p>
          <a:p>
            <a:pPr lvl="0" fontAlgn="base"/>
            <a:r>
              <a:rPr lang="en-US" dirty="0"/>
              <a:t>4. Created a heatmap of recurring detections frame by frame to reject outliers and follow detected images</a:t>
            </a:r>
          </a:p>
          <a:p>
            <a:pPr lvl="0" fontAlgn="base"/>
            <a:r>
              <a:rPr lang="en-US" dirty="0"/>
              <a:t>5. Estimated a bounding box for vehicles detected  </a:t>
            </a:r>
          </a:p>
        </p:txBody>
      </p:sp>
      <p:sp>
        <p:nvSpPr>
          <p:cNvPr id="5" name="Title 1">
            <a:extLst>
              <a:ext uri="{FF2B5EF4-FFF2-40B4-BE49-F238E27FC236}">
                <a16:creationId xmlns:a16="http://schemas.microsoft.com/office/drawing/2014/main" id="{B8B6CD04-7FA3-459F-A596-4FE5A8792697}"/>
              </a:ext>
            </a:extLst>
          </p:cNvPr>
          <p:cNvSpPr txBox="1">
            <a:spLocks/>
          </p:cNvSpPr>
          <p:nvPr/>
        </p:nvSpPr>
        <p:spPr>
          <a:xfrm>
            <a:off x="1286556" y="110518"/>
            <a:ext cx="9905998" cy="716796"/>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Copperplate Gothic Bold" panose="020E0705020206020404" pitchFamily="34" charset="0"/>
                <a:ea typeface="+mj-ea"/>
                <a:cs typeface="+mj-cs"/>
              </a:defRPr>
            </a:lvl1pPr>
          </a:lstStyle>
          <a:p>
            <a:r>
              <a:rPr lang="en-US" dirty="0">
                <a:solidFill>
                  <a:srgbClr val="C00000"/>
                </a:solidFill>
              </a:rPr>
              <a:t>The pipeline</a:t>
            </a:r>
          </a:p>
        </p:txBody>
      </p:sp>
      <p:pic>
        <p:nvPicPr>
          <p:cNvPr id="6" name="Picture 5">
            <a:extLst>
              <a:ext uri="{FF2B5EF4-FFF2-40B4-BE49-F238E27FC236}">
                <a16:creationId xmlns:a16="http://schemas.microsoft.com/office/drawing/2014/main" id="{91A911E4-D295-4C93-9CDE-3EA2D168A85E}"/>
              </a:ext>
            </a:extLst>
          </p:cNvPr>
          <p:cNvPicPr>
            <a:picLocks noChangeAspect="1"/>
          </p:cNvPicPr>
          <p:nvPr/>
        </p:nvPicPr>
        <p:blipFill>
          <a:blip r:embed="rId2"/>
          <a:stretch>
            <a:fillRect/>
          </a:stretch>
        </p:blipFill>
        <p:spPr>
          <a:xfrm>
            <a:off x="2277979" y="3239321"/>
            <a:ext cx="7144317" cy="3281795"/>
          </a:xfrm>
          <a:prstGeom prst="rect">
            <a:avLst/>
          </a:prstGeom>
        </p:spPr>
      </p:pic>
      <p:sp>
        <p:nvSpPr>
          <p:cNvPr id="7" name="TextBox 6">
            <a:extLst>
              <a:ext uri="{FF2B5EF4-FFF2-40B4-BE49-F238E27FC236}">
                <a16:creationId xmlns:a16="http://schemas.microsoft.com/office/drawing/2014/main" id="{01CE7F12-9170-4A44-80EA-50EE20DF63C9}"/>
              </a:ext>
            </a:extLst>
          </p:cNvPr>
          <p:cNvSpPr txBox="1"/>
          <p:nvPr/>
        </p:nvSpPr>
        <p:spPr>
          <a:xfrm>
            <a:off x="2452796" y="3005998"/>
            <a:ext cx="1524000" cy="369332"/>
          </a:xfrm>
          <a:prstGeom prst="rect">
            <a:avLst/>
          </a:prstGeom>
          <a:solidFill>
            <a:schemeClr val="accent2"/>
          </a:solidFill>
        </p:spPr>
        <p:txBody>
          <a:bodyPr wrap="square" rtlCol="0">
            <a:spAutoFit/>
          </a:bodyPr>
          <a:lstStyle/>
          <a:p>
            <a:pPr algn="ctr"/>
            <a:r>
              <a:rPr lang="en-US" b="1" dirty="0"/>
              <a:t>Step 1</a:t>
            </a:r>
          </a:p>
        </p:txBody>
      </p:sp>
      <p:sp>
        <p:nvSpPr>
          <p:cNvPr id="12" name="TextBox 11">
            <a:extLst>
              <a:ext uri="{FF2B5EF4-FFF2-40B4-BE49-F238E27FC236}">
                <a16:creationId xmlns:a16="http://schemas.microsoft.com/office/drawing/2014/main" id="{625D8A00-69DB-4726-9974-B10C04AAEFFF}"/>
              </a:ext>
            </a:extLst>
          </p:cNvPr>
          <p:cNvSpPr txBox="1"/>
          <p:nvPr/>
        </p:nvSpPr>
        <p:spPr>
          <a:xfrm>
            <a:off x="4247813" y="2985962"/>
            <a:ext cx="1524000" cy="369332"/>
          </a:xfrm>
          <a:prstGeom prst="rect">
            <a:avLst/>
          </a:prstGeom>
          <a:solidFill>
            <a:schemeClr val="accent2"/>
          </a:solidFill>
        </p:spPr>
        <p:txBody>
          <a:bodyPr wrap="square" rtlCol="0">
            <a:spAutoFit/>
          </a:bodyPr>
          <a:lstStyle/>
          <a:p>
            <a:pPr algn="ctr"/>
            <a:r>
              <a:rPr lang="en-US" b="1" dirty="0"/>
              <a:t>Step 2</a:t>
            </a:r>
          </a:p>
        </p:txBody>
      </p:sp>
      <p:sp>
        <p:nvSpPr>
          <p:cNvPr id="13" name="TextBox 12">
            <a:extLst>
              <a:ext uri="{FF2B5EF4-FFF2-40B4-BE49-F238E27FC236}">
                <a16:creationId xmlns:a16="http://schemas.microsoft.com/office/drawing/2014/main" id="{A2078127-BE03-4709-A2F5-6DD2B167E248}"/>
              </a:ext>
            </a:extLst>
          </p:cNvPr>
          <p:cNvSpPr txBox="1"/>
          <p:nvPr/>
        </p:nvSpPr>
        <p:spPr>
          <a:xfrm>
            <a:off x="6030334" y="2988467"/>
            <a:ext cx="1524000" cy="369332"/>
          </a:xfrm>
          <a:prstGeom prst="rect">
            <a:avLst/>
          </a:prstGeom>
          <a:solidFill>
            <a:schemeClr val="accent2"/>
          </a:solidFill>
        </p:spPr>
        <p:txBody>
          <a:bodyPr wrap="square" rtlCol="0">
            <a:spAutoFit/>
          </a:bodyPr>
          <a:lstStyle/>
          <a:p>
            <a:pPr algn="ctr"/>
            <a:r>
              <a:rPr lang="en-US" b="1" dirty="0"/>
              <a:t>Step 3</a:t>
            </a:r>
          </a:p>
        </p:txBody>
      </p:sp>
      <p:sp>
        <p:nvSpPr>
          <p:cNvPr id="14" name="TextBox 13">
            <a:extLst>
              <a:ext uri="{FF2B5EF4-FFF2-40B4-BE49-F238E27FC236}">
                <a16:creationId xmlns:a16="http://schemas.microsoft.com/office/drawing/2014/main" id="{CE171EE3-8FFF-43F6-B26B-A99C70C49AF8}"/>
              </a:ext>
            </a:extLst>
          </p:cNvPr>
          <p:cNvSpPr txBox="1"/>
          <p:nvPr/>
        </p:nvSpPr>
        <p:spPr>
          <a:xfrm>
            <a:off x="7812855" y="2985962"/>
            <a:ext cx="1524000" cy="369332"/>
          </a:xfrm>
          <a:prstGeom prst="rect">
            <a:avLst/>
          </a:prstGeom>
          <a:solidFill>
            <a:schemeClr val="accent2"/>
          </a:solidFill>
        </p:spPr>
        <p:txBody>
          <a:bodyPr wrap="square" rtlCol="0">
            <a:spAutoFit/>
          </a:bodyPr>
          <a:lstStyle/>
          <a:p>
            <a:pPr algn="ctr"/>
            <a:r>
              <a:rPr lang="en-US" b="1" dirty="0"/>
              <a:t>Step 5</a:t>
            </a:r>
          </a:p>
        </p:txBody>
      </p:sp>
    </p:spTree>
    <p:extLst>
      <p:ext uri="{BB962C8B-B14F-4D97-AF65-F5344CB8AC3E}">
        <p14:creationId xmlns:p14="http://schemas.microsoft.com/office/powerpoint/2010/main" val="2479868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74FEC78-105C-4D93-9514-2E4B9A6607FD}"/>
              </a:ext>
            </a:extLst>
          </p:cNvPr>
          <p:cNvSpPr>
            <a:spLocks noGrp="1"/>
          </p:cNvSpPr>
          <p:nvPr>
            <p:ph type="ftr" sz="quarter" idx="11"/>
          </p:nvPr>
        </p:nvSpPr>
        <p:spPr/>
        <p:txBody>
          <a:bodyPr/>
          <a:lstStyle/>
          <a:p>
            <a:r>
              <a:rPr lang="en-CA"/>
              <a:t>COPYRIGHT ROBO-GEEK INC APRIL 30 2015</a:t>
            </a:r>
            <a:endParaRPr lang="en-US" dirty="0"/>
          </a:p>
        </p:txBody>
      </p:sp>
      <p:pic>
        <p:nvPicPr>
          <p:cNvPr id="3" name="Picture 2">
            <a:extLst>
              <a:ext uri="{FF2B5EF4-FFF2-40B4-BE49-F238E27FC236}">
                <a16:creationId xmlns:a16="http://schemas.microsoft.com/office/drawing/2014/main" id="{3D6795DE-E567-43D4-8CB6-7CAE6B321EA0}"/>
              </a:ext>
            </a:extLst>
          </p:cNvPr>
          <p:cNvPicPr>
            <a:picLocks noChangeAspect="1"/>
          </p:cNvPicPr>
          <p:nvPr/>
        </p:nvPicPr>
        <p:blipFill>
          <a:blip r:embed="rId2"/>
          <a:stretch>
            <a:fillRect/>
          </a:stretch>
        </p:blipFill>
        <p:spPr>
          <a:xfrm>
            <a:off x="1563756" y="3114944"/>
            <a:ext cx="9234215" cy="1754326"/>
          </a:xfrm>
          <a:prstGeom prst="rect">
            <a:avLst/>
          </a:prstGeom>
          <a:ln>
            <a:solidFill>
              <a:schemeClr val="tx1"/>
            </a:solidFill>
          </a:ln>
        </p:spPr>
      </p:pic>
      <p:sp>
        <p:nvSpPr>
          <p:cNvPr id="4" name="TextBox 3">
            <a:extLst>
              <a:ext uri="{FF2B5EF4-FFF2-40B4-BE49-F238E27FC236}">
                <a16:creationId xmlns:a16="http://schemas.microsoft.com/office/drawing/2014/main" id="{68979CE6-C6E7-4B62-AF1F-95B643E90944}"/>
              </a:ext>
            </a:extLst>
          </p:cNvPr>
          <p:cNvSpPr txBox="1"/>
          <p:nvPr/>
        </p:nvSpPr>
        <p:spPr>
          <a:xfrm>
            <a:off x="1444486" y="827314"/>
            <a:ext cx="9117496" cy="1754326"/>
          </a:xfrm>
          <a:prstGeom prst="rect">
            <a:avLst/>
          </a:prstGeom>
          <a:noFill/>
        </p:spPr>
        <p:txBody>
          <a:bodyPr wrap="square" rtlCol="0">
            <a:spAutoFit/>
          </a:bodyPr>
          <a:lstStyle/>
          <a:p>
            <a:r>
              <a:rPr lang="en-US" dirty="0"/>
              <a:t>The method of searching for vehicles in an image is called sliding windows.  We can get a sub-region of an image and run that classifier in that region to see if that patch contains a vehicle. Firstly, we have to consider that getting the HOG features is extremely time consuming, so instead of getting the HOG image for each patch region with have many overlaps with each other, we extract hog features of the whole frame of an image and then we subsample that extraction for each sub window of that image. </a:t>
            </a:r>
          </a:p>
        </p:txBody>
      </p:sp>
      <p:sp>
        <p:nvSpPr>
          <p:cNvPr id="5" name="Title 1">
            <a:extLst>
              <a:ext uri="{FF2B5EF4-FFF2-40B4-BE49-F238E27FC236}">
                <a16:creationId xmlns:a16="http://schemas.microsoft.com/office/drawing/2014/main" id="{713106BB-A3B4-424D-B4D5-DC9F7D395C27}"/>
              </a:ext>
            </a:extLst>
          </p:cNvPr>
          <p:cNvSpPr txBox="1">
            <a:spLocks/>
          </p:cNvSpPr>
          <p:nvPr/>
        </p:nvSpPr>
        <p:spPr>
          <a:xfrm>
            <a:off x="1286556" y="110518"/>
            <a:ext cx="9905998" cy="716796"/>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Copperplate Gothic Bold" panose="020E0705020206020404" pitchFamily="34" charset="0"/>
                <a:ea typeface="+mj-ea"/>
                <a:cs typeface="+mj-cs"/>
              </a:defRPr>
            </a:lvl1pPr>
          </a:lstStyle>
          <a:p>
            <a:r>
              <a:rPr lang="en-US" dirty="0">
                <a:solidFill>
                  <a:srgbClr val="C00000"/>
                </a:solidFill>
              </a:rPr>
              <a:t>Sliding windows</a:t>
            </a:r>
          </a:p>
        </p:txBody>
      </p:sp>
    </p:spTree>
    <p:extLst>
      <p:ext uri="{BB962C8B-B14F-4D97-AF65-F5344CB8AC3E}">
        <p14:creationId xmlns:p14="http://schemas.microsoft.com/office/powerpoint/2010/main" val="1669779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E3911D8-AA83-44FC-A4E1-F34667ABA1A4}"/>
              </a:ext>
            </a:extLst>
          </p:cNvPr>
          <p:cNvSpPr>
            <a:spLocks noGrp="1"/>
          </p:cNvSpPr>
          <p:nvPr>
            <p:ph type="ftr" sz="quarter" idx="11"/>
          </p:nvPr>
        </p:nvSpPr>
        <p:spPr/>
        <p:txBody>
          <a:bodyPr/>
          <a:lstStyle/>
          <a:p>
            <a:r>
              <a:rPr lang="en-CA"/>
              <a:t>COPYRIGHT ROBO-GEEK INC APRIL 30 2015</a:t>
            </a:r>
            <a:endParaRPr lang="en-US" dirty="0"/>
          </a:p>
        </p:txBody>
      </p:sp>
      <p:pic>
        <p:nvPicPr>
          <p:cNvPr id="3" name="Picture 2">
            <a:extLst>
              <a:ext uri="{FF2B5EF4-FFF2-40B4-BE49-F238E27FC236}">
                <a16:creationId xmlns:a16="http://schemas.microsoft.com/office/drawing/2014/main" id="{49F89F23-657F-4F27-B64C-AEE94377E5BA}"/>
              </a:ext>
            </a:extLst>
          </p:cNvPr>
          <p:cNvPicPr>
            <a:picLocks noChangeAspect="1"/>
          </p:cNvPicPr>
          <p:nvPr/>
        </p:nvPicPr>
        <p:blipFill>
          <a:blip r:embed="rId2"/>
          <a:stretch>
            <a:fillRect/>
          </a:stretch>
        </p:blipFill>
        <p:spPr>
          <a:xfrm>
            <a:off x="3122727" y="2762126"/>
            <a:ext cx="6450127" cy="3639627"/>
          </a:xfrm>
          <a:prstGeom prst="rect">
            <a:avLst/>
          </a:prstGeom>
        </p:spPr>
      </p:pic>
      <p:sp>
        <p:nvSpPr>
          <p:cNvPr id="4" name="Title 1">
            <a:extLst>
              <a:ext uri="{FF2B5EF4-FFF2-40B4-BE49-F238E27FC236}">
                <a16:creationId xmlns:a16="http://schemas.microsoft.com/office/drawing/2014/main" id="{01C69DBA-879E-4CCE-8AF6-970B4BD265CE}"/>
              </a:ext>
            </a:extLst>
          </p:cNvPr>
          <p:cNvSpPr txBox="1">
            <a:spLocks/>
          </p:cNvSpPr>
          <p:nvPr/>
        </p:nvSpPr>
        <p:spPr>
          <a:xfrm>
            <a:off x="1286556" y="110518"/>
            <a:ext cx="9905998" cy="716796"/>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Copperplate Gothic Bold" panose="020E0705020206020404" pitchFamily="34" charset="0"/>
                <a:ea typeface="+mj-ea"/>
                <a:cs typeface="+mj-cs"/>
              </a:defRPr>
            </a:lvl1pPr>
          </a:lstStyle>
          <a:p>
            <a:r>
              <a:rPr lang="en-US" dirty="0">
                <a:solidFill>
                  <a:srgbClr val="C00000"/>
                </a:solidFill>
              </a:rPr>
              <a:t>HEATMAP</a:t>
            </a:r>
          </a:p>
        </p:txBody>
      </p:sp>
      <p:sp>
        <p:nvSpPr>
          <p:cNvPr id="5" name="TextBox 4">
            <a:extLst>
              <a:ext uri="{FF2B5EF4-FFF2-40B4-BE49-F238E27FC236}">
                <a16:creationId xmlns:a16="http://schemas.microsoft.com/office/drawing/2014/main" id="{87A16C9B-5985-41B7-B987-C8B812C3B280}"/>
              </a:ext>
            </a:extLst>
          </p:cNvPr>
          <p:cNvSpPr txBox="1"/>
          <p:nvPr/>
        </p:nvSpPr>
        <p:spPr>
          <a:xfrm>
            <a:off x="1286556" y="827314"/>
            <a:ext cx="10534383" cy="1754326"/>
          </a:xfrm>
          <a:prstGeom prst="rect">
            <a:avLst/>
          </a:prstGeom>
          <a:noFill/>
        </p:spPr>
        <p:txBody>
          <a:bodyPr wrap="square" rtlCol="0">
            <a:spAutoFit/>
          </a:bodyPr>
          <a:lstStyle/>
          <a:p>
            <a:r>
              <a:rPr lang="en-US"/>
              <a:t>Given a few consecutive frames, it can be noticed that there are overlapping detections and false positive detections are spaced out. We can build a heatmap to combine overlapping detections and remove false positives. To make a heat map we start with a blank grid and “add heat” (+1) for all pixels within windows where positive detections are reported by the classifier. The “hotter” the parts, the more likely it is a true positive, and we can impose a threshold to reject areas affected by the false positives. We have integrated a heat map over several frames of video. Areas with multiple detections get “hot” while transient false positives stay “cool”. </a:t>
            </a:r>
            <a:endParaRPr lang="en-US" dirty="0"/>
          </a:p>
        </p:txBody>
      </p:sp>
    </p:spTree>
    <p:extLst>
      <p:ext uri="{BB962C8B-B14F-4D97-AF65-F5344CB8AC3E}">
        <p14:creationId xmlns:p14="http://schemas.microsoft.com/office/powerpoint/2010/main" val="148039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BBD0208-A446-4628-87FF-B08638E6A247}"/>
              </a:ext>
            </a:extLst>
          </p:cNvPr>
          <p:cNvSpPr>
            <a:spLocks noGrp="1"/>
          </p:cNvSpPr>
          <p:nvPr>
            <p:ph type="ftr" sz="quarter" idx="11"/>
          </p:nvPr>
        </p:nvSpPr>
        <p:spPr/>
        <p:txBody>
          <a:bodyPr/>
          <a:lstStyle/>
          <a:p>
            <a:r>
              <a:rPr lang="en-CA"/>
              <a:t>COPYRIGHT ROBO-GEEK INC APRIL 30 2015</a:t>
            </a:r>
            <a:endParaRPr lang="en-US" dirty="0"/>
          </a:p>
        </p:txBody>
      </p:sp>
      <p:sp>
        <p:nvSpPr>
          <p:cNvPr id="3" name="Title 1">
            <a:extLst>
              <a:ext uri="{FF2B5EF4-FFF2-40B4-BE49-F238E27FC236}">
                <a16:creationId xmlns:a16="http://schemas.microsoft.com/office/drawing/2014/main" id="{867B816E-419D-41F6-A9F7-60CD9BEAE60B}"/>
              </a:ext>
            </a:extLst>
          </p:cNvPr>
          <p:cNvSpPr txBox="1">
            <a:spLocks/>
          </p:cNvSpPr>
          <p:nvPr/>
        </p:nvSpPr>
        <p:spPr>
          <a:xfrm>
            <a:off x="1286556" y="110518"/>
            <a:ext cx="9221489" cy="674951"/>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Copperplate Gothic Bold" panose="020E0705020206020404" pitchFamily="34" charset="0"/>
                <a:ea typeface="+mj-ea"/>
                <a:cs typeface="+mj-cs"/>
              </a:defRPr>
            </a:lvl1pPr>
          </a:lstStyle>
          <a:p>
            <a:r>
              <a:rPr lang="en-US" dirty="0">
                <a:solidFill>
                  <a:srgbClr val="C00000"/>
                </a:solidFill>
              </a:rPr>
              <a:t>Testing</a:t>
            </a:r>
          </a:p>
        </p:txBody>
      </p:sp>
      <p:pic>
        <p:nvPicPr>
          <p:cNvPr id="4" name="test_video">
            <a:hlinkClick r:id="" action="ppaction://media"/>
            <a:extLst>
              <a:ext uri="{FF2B5EF4-FFF2-40B4-BE49-F238E27FC236}">
                <a16:creationId xmlns:a16="http://schemas.microsoft.com/office/drawing/2014/main" id="{B627D30D-6ECF-4195-AE84-52961572B64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141411" y="872158"/>
            <a:ext cx="4545496" cy="2556842"/>
          </a:xfrm>
          <a:prstGeom prst="rect">
            <a:avLst/>
          </a:prstGeom>
        </p:spPr>
      </p:pic>
      <p:pic>
        <p:nvPicPr>
          <p:cNvPr id="5" name="test_video_output">
            <a:hlinkClick r:id="" action="ppaction://media"/>
            <a:extLst>
              <a:ext uri="{FF2B5EF4-FFF2-40B4-BE49-F238E27FC236}">
                <a16:creationId xmlns:a16="http://schemas.microsoft.com/office/drawing/2014/main" id="{F4EF503F-A1CE-4995-9F21-5161CE68C0CE}"/>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5897300" y="3609698"/>
            <a:ext cx="4914839" cy="2764597"/>
          </a:xfrm>
          <a:prstGeom prst="rect">
            <a:avLst/>
          </a:prstGeom>
        </p:spPr>
      </p:pic>
    </p:spTree>
    <p:extLst>
      <p:ext uri="{BB962C8B-B14F-4D97-AF65-F5344CB8AC3E}">
        <p14:creationId xmlns:p14="http://schemas.microsoft.com/office/powerpoint/2010/main" val="1298003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0"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5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E0C6161-A8CF-497C-9F1A-2F2919ADB5F9}"/>
              </a:ext>
            </a:extLst>
          </p:cNvPr>
          <p:cNvSpPr>
            <a:spLocks noGrp="1"/>
          </p:cNvSpPr>
          <p:nvPr>
            <p:ph type="ftr" sz="quarter" idx="11"/>
          </p:nvPr>
        </p:nvSpPr>
        <p:spPr/>
        <p:txBody>
          <a:bodyPr/>
          <a:lstStyle/>
          <a:p>
            <a:r>
              <a:rPr lang="en-CA"/>
              <a:t>COPYRIGHT ROBO-GEEK INC APRIL 30 2015</a:t>
            </a:r>
            <a:endParaRPr lang="en-US" dirty="0"/>
          </a:p>
        </p:txBody>
      </p:sp>
      <p:pic>
        <p:nvPicPr>
          <p:cNvPr id="3" name="Picture 2">
            <a:extLst>
              <a:ext uri="{FF2B5EF4-FFF2-40B4-BE49-F238E27FC236}">
                <a16:creationId xmlns:a16="http://schemas.microsoft.com/office/drawing/2014/main" id="{2EAC0B46-EFA9-401E-8724-EEAF6E5BF94E}"/>
              </a:ext>
            </a:extLst>
          </p:cNvPr>
          <p:cNvPicPr>
            <a:picLocks noChangeAspect="1"/>
          </p:cNvPicPr>
          <p:nvPr/>
        </p:nvPicPr>
        <p:blipFill rotWithShape="1">
          <a:blip r:embed="rId2"/>
          <a:srcRect t="3649" r="14457" b="5292"/>
          <a:stretch/>
        </p:blipFill>
        <p:spPr>
          <a:xfrm>
            <a:off x="1511609" y="927517"/>
            <a:ext cx="8585685" cy="513832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4" name="Title 1">
            <a:extLst>
              <a:ext uri="{FF2B5EF4-FFF2-40B4-BE49-F238E27FC236}">
                <a16:creationId xmlns:a16="http://schemas.microsoft.com/office/drawing/2014/main" id="{4C29C25E-65FF-47F4-9E10-41C34329FC54}"/>
              </a:ext>
            </a:extLst>
          </p:cNvPr>
          <p:cNvSpPr txBox="1">
            <a:spLocks/>
          </p:cNvSpPr>
          <p:nvPr/>
        </p:nvSpPr>
        <p:spPr>
          <a:xfrm>
            <a:off x="1286556" y="110518"/>
            <a:ext cx="9905998" cy="716796"/>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Copperplate Gothic Bold" panose="020E0705020206020404" pitchFamily="34" charset="0"/>
                <a:ea typeface="+mj-ea"/>
                <a:cs typeface="+mj-cs"/>
              </a:defRPr>
            </a:lvl1pPr>
          </a:lstStyle>
          <a:p>
            <a:r>
              <a:rPr lang="en-US" dirty="0">
                <a:solidFill>
                  <a:srgbClr val="C00000"/>
                </a:solidFill>
              </a:rPr>
              <a:t>Git-hub</a:t>
            </a:r>
          </a:p>
        </p:txBody>
      </p:sp>
      <p:sp>
        <p:nvSpPr>
          <p:cNvPr id="5" name="TextBox 4">
            <a:extLst>
              <a:ext uri="{FF2B5EF4-FFF2-40B4-BE49-F238E27FC236}">
                <a16:creationId xmlns:a16="http://schemas.microsoft.com/office/drawing/2014/main" id="{A20E1DE9-4BDB-4F7F-B0E0-A42FCAD4AD5E}"/>
              </a:ext>
            </a:extLst>
          </p:cNvPr>
          <p:cNvSpPr txBox="1"/>
          <p:nvPr/>
        </p:nvSpPr>
        <p:spPr>
          <a:xfrm>
            <a:off x="8294998" y="539553"/>
            <a:ext cx="3267754" cy="646331"/>
          </a:xfrm>
          <a:prstGeom prst="rect">
            <a:avLst/>
          </a:prstGeom>
          <a:solidFill>
            <a:schemeClr val="accent2"/>
          </a:solidFill>
        </p:spPr>
        <p:txBody>
          <a:bodyPr wrap="square" rtlCol="0">
            <a:spAutoFit/>
          </a:bodyPr>
          <a:lstStyle/>
          <a:p>
            <a:r>
              <a:rPr lang="en-US" dirty="0"/>
              <a:t>All our code has been shared in GitHub. </a:t>
            </a:r>
          </a:p>
        </p:txBody>
      </p:sp>
    </p:spTree>
    <p:extLst>
      <p:ext uri="{BB962C8B-B14F-4D97-AF65-F5344CB8AC3E}">
        <p14:creationId xmlns:p14="http://schemas.microsoft.com/office/powerpoint/2010/main" val="21320999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Robo-Geek">
      <a:dk1>
        <a:sysClr val="windowText" lastClr="000000"/>
      </a:dk1>
      <a:lt1>
        <a:sysClr val="window" lastClr="FFFFFF"/>
      </a:lt1>
      <a:dk2>
        <a:srgbClr val="252C36"/>
      </a:dk2>
      <a:lt2>
        <a:srgbClr val="D8D8D8"/>
      </a:lt2>
      <a:accent1>
        <a:srgbClr val="FF0000"/>
      </a:accent1>
      <a:accent2>
        <a:srgbClr val="FFCC00"/>
      </a:accent2>
      <a:accent3>
        <a:srgbClr val="FF0000"/>
      </a:accent3>
      <a:accent4>
        <a:srgbClr val="FFCC00"/>
      </a:accent4>
      <a:accent5>
        <a:srgbClr val="FF0000"/>
      </a:accent5>
      <a:accent6>
        <a:srgbClr val="FFCC00"/>
      </a:accent6>
      <a:hlink>
        <a:srgbClr val="22FFFF"/>
      </a:hlink>
      <a:folHlink>
        <a:srgbClr val="9BF3FD"/>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TC104033919[[fn=Circuit]]</Template>
  <TotalTime>4683</TotalTime>
  <Words>461</Words>
  <Application>Microsoft Office PowerPoint</Application>
  <PresentationFormat>Widescreen</PresentationFormat>
  <Paragraphs>35</Paragraphs>
  <Slides>8</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Copperplate Gothic Bold</vt:lpstr>
      <vt:lpstr>Trebuchet MS</vt:lpstr>
      <vt:lpstr>Tw Cen MT</vt:lpstr>
      <vt:lpstr>Circuit</vt:lpstr>
      <vt:lpstr>SELF DRIVING CARs PART II</vt:lpstr>
      <vt:lpstr>Vehicle DETECTION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Wonders</dc:creator>
  <cp:lastModifiedBy>Omar Silva</cp:lastModifiedBy>
  <cp:revision>214</cp:revision>
  <cp:lastPrinted>2015-06-06T10:55:02Z</cp:lastPrinted>
  <dcterms:created xsi:type="dcterms:W3CDTF">2014-10-21T14:34:06Z</dcterms:created>
  <dcterms:modified xsi:type="dcterms:W3CDTF">2018-02-20T23:37:03Z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ATIntVersion">
    <vt:i4>15</vt:i4>
  </property>
  <property fmtid="{D5CDD505-2E9C-101B-9397-08002B2CF9AE}" pid="3" name="FILEGUID">
    <vt:lpwstr>64532b16-667a-4c99-803b-78a66c44bc7c</vt:lpwstr>
  </property>
  <property fmtid="{D5CDD505-2E9C-101B-9397-08002B2CF9AE}" pid="4" name="MODFILEGUID">
    <vt:lpwstr>31d55c7b-83db-48b3-b334-be80078edc6a</vt:lpwstr>
  </property>
  <property fmtid="{D5CDD505-2E9C-101B-9397-08002B2CF9AE}" pid="5" name="FILEOWNER">
    <vt:lpwstr>Karen Wonders</vt:lpwstr>
  </property>
  <property fmtid="{D5CDD505-2E9C-101B-9397-08002B2CF9AE}" pid="6" name="MODFILEOWNER">
    <vt:lpwstr>L18905</vt:lpwstr>
  </property>
  <property fmtid="{D5CDD505-2E9C-101B-9397-08002B2CF9AE}" pid="7" name="IPPCLASS">
    <vt:i4>1</vt:i4>
  </property>
  <property fmtid="{D5CDD505-2E9C-101B-9397-08002B2CF9AE}" pid="8" name="MODIPPCLASS">
    <vt:i4>1</vt:i4>
  </property>
  <property fmtid="{D5CDD505-2E9C-101B-9397-08002B2CF9AE}" pid="9" name="MACHINEID">
    <vt:lpwstr>KSTL253512</vt:lpwstr>
  </property>
  <property fmtid="{D5CDD505-2E9C-101B-9397-08002B2CF9AE}" pid="10" name="MODMACHINEID">
    <vt:lpwstr>KSTL253512</vt:lpwstr>
  </property>
  <property fmtid="{D5CDD505-2E9C-101B-9397-08002B2CF9AE}" pid="11" name="CURRENTCLASS">
    <vt:lpwstr>Classified - No Category</vt:lpwstr>
  </property>
</Properties>
</file>